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20"/>
  </p:notesMasterIdLst>
  <p:handoutMasterIdLst>
    <p:handoutMasterId r:id="rId21"/>
  </p:handoutMasterIdLst>
  <p:sldIdLst>
    <p:sldId id="256" r:id="rId5"/>
    <p:sldId id="265" r:id="rId6"/>
    <p:sldId id="257" r:id="rId7"/>
    <p:sldId id="284" r:id="rId8"/>
    <p:sldId id="263" r:id="rId9"/>
    <p:sldId id="260" r:id="rId10"/>
    <p:sldId id="268" r:id="rId11"/>
    <p:sldId id="271" r:id="rId12"/>
    <p:sldId id="269" r:id="rId13"/>
    <p:sldId id="270" r:id="rId14"/>
    <p:sldId id="272" r:id="rId15"/>
    <p:sldId id="273" r:id="rId16"/>
    <p:sldId id="261" r:id="rId17"/>
    <p:sldId id="276" r:id="rId18"/>
    <p:sldId id="28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65"/>
            <p14:sldId id="257"/>
            <p14:sldId id="284"/>
            <p14:sldId id="263"/>
            <p14:sldId id="260"/>
            <p14:sldId id="268"/>
            <p14:sldId id="271"/>
            <p14:sldId id="269"/>
            <p14:sldId id="270"/>
            <p14:sldId id="272"/>
            <p14:sldId id="273"/>
            <p14:sldId id="261"/>
            <p14:sldId id="276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145A"/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966" autoAdjust="0"/>
  </p:normalViewPr>
  <p:slideViewPr>
    <p:cSldViewPr snapToGrid="0">
      <p:cViewPr varScale="1">
        <p:scale>
          <a:sx n="88" d="100"/>
          <a:sy n="88" d="100"/>
        </p:scale>
        <p:origin x="78" y="3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8" d="100"/>
          <a:sy n="98" d="100"/>
        </p:scale>
        <p:origin x="2448" y="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rgio Parra Guerra" userId="S::sparra@encamina.com::2e76f66f-c483-4588-8490-fd6b4358ea00" providerId="AD" clId="Web-{3819ED29-5503-F78A-B83B-3A09AACB363D}"/>
    <pc:docChg chg="modSld">
      <pc:chgData name="Sergio Parra Guerra" userId="S::sparra@encamina.com::2e76f66f-c483-4588-8490-fd6b4358ea00" providerId="AD" clId="Web-{3819ED29-5503-F78A-B83B-3A09AACB363D}" dt="2018-10-04T20:31:26.072" v="5" actId="1076"/>
      <pc:docMkLst>
        <pc:docMk/>
      </pc:docMkLst>
      <pc:sldChg chg="delSp modSp">
        <pc:chgData name="Sergio Parra Guerra" userId="S::sparra@encamina.com::2e76f66f-c483-4588-8490-fd6b4358ea00" providerId="AD" clId="Web-{3819ED29-5503-F78A-B83B-3A09AACB363D}" dt="2018-10-04T20:31:26.072" v="5" actId="1076"/>
        <pc:sldMkLst>
          <pc:docMk/>
          <pc:sldMk cId="1922643914" sldId="269"/>
        </pc:sldMkLst>
        <pc:spChg chg="del mod">
          <ac:chgData name="Sergio Parra Guerra" userId="S::sparra@encamina.com::2e76f66f-c483-4588-8490-fd6b4358ea00" providerId="AD" clId="Web-{3819ED29-5503-F78A-B83B-3A09AACB363D}" dt="2018-10-04T20:31:03.180" v="1"/>
          <ac:spMkLst>
            <pc:docMk/>
            <pc:sldMk cId="1922643914" sldId="269"/>
            <ac:spMk id="2" creationId="{AF0D24C3-20D5-459A-813E-FCC30BFE7223}"/>
          </ac:spMkLst>
        </pc:spChg>
        <pc:picChg chg="mod">
          <ac:chgData name="Sergio Parra Guerra" userId="S::sparra@encamina.com::2e76f66f-c483-4588-8490-fd6b4358ea00" providerId="AD" clId="Web-{3819ED29-5503-F78A-B83B-3A09AACB363D}" dt="2018-10-04T20:31:26.072" v="5" actId="1076"/>
          <ac:picMkLst>
            <pc:docMk/>
            <pc:sldMk cId="1922643914" sldId="269"/>
            <ac:picMk id="2050" creationId="{EC268C07-D993-45B1-8A35-4115D25ED9D3}"/>
          </ac:picMkLst>
        </pc:picChg>
      </pc:sldChg>
      <pc:sldChg chg="delSp">
        <pc:chgData name="Sergio Parra Guerra" userId="S::sparra@encamina.com::2e76f66f-c483-4588-8490-fd6b4358ea00" providerId="AD" clId="Web-{3819ED29-5503-F78A-B83B-3A09AACB363D}" dt="2018-10-04T20:31:08.274" v="2"/>
        <pc:sldMkLst>
          <pc:docMk/>
          <pc:sldMk cId="90096219" sldId="271"/>
        </pc:sldMkLst>
        <pc:spChg chg="del">
          <ac:chgData name="Sergio Parra Guerra" userId="S::sparra@encamina.com::2e76f66f-c483-4588-8490-fd6b4358ea00" providerId="AD" clId="Web-{3819ED29-5503-F78A-B83B-3A09AACB363D}" dt="2018-10-04T20:31:08.274" v="2"/>
          <ac:spMkLst>
            <pc:docMk/>
            <pc:sldMk cId="90096219" sldId="271"/>
            <ac:spMk id="2" creationId="{AF0D24C3-20D5-459A-813E-FCC30BFE722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FAC9D97-E8F0-4994-B0BC-304016E705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34B0588-DCDF-472C-BDA3-E3193889B5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A88997-11F2-4B1B-BB94-C6CA11D29DE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67895BA-210D-4A0D-A8AD-5C9D775FF35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0669AE5-F1F3-4088-AC09-84B20F09446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442CE6-0FA6-407B-8BF8-FE05FF173FE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5684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g>
</file>

<file path=ppt/media/image17.png>
</file>

<file path=ppt/media/image18.png>
</file>

<file path=ppt/media/image19.sv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jp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81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Usuario</a:t>
            </a:r>
          </a:p>
          <a:p>
            <a:r>
              <a:rPr lang="es-ES" dirty="0"/>
              <a:t>Un usuario es un ser humano que está utilizando un cliente registrado para acceder a los recursos.</a:t>
            </a:r>
          </a:p>
          <a:p>
            <a:endParaRPr lang="es-ES" dirty="0"/>
          </a:p>
          <a:p>
            <a:r>
              <a:rPr lang="es-ES" dirty="0"/>
              <a:t>Cliente</a:t>
            </a:r>
          </a:p>
          <a:p>
            <a:r>
              <a:rPr lang="es-ES" dirty="0"/>
              <a:t>Un cliente es una pieza de software que solicita tokens de </a:t>
            </a:r>
            <a:r>
              <a:rPr lang="es-ES" dirty="0" err="1"/>
              <a:t>IdentityServer</a:t>
            </a:r>
            <a:r>
              <a:rPr lang="es-ES" dirty="0"/>
              <a:t>, ya sea para autenticar a un usuario (solicitar un token de identidad) o para acceder a un recurso (solicitar un token de acceso). Un cliente debe registrarse primero con </a:t>
            </a:r>
            <a:r>
              <a:rPr lang="es-ES" dirty="0" err="1"/>
              <a:t>IdentityServer</a:t>
            </a:r>
            <a:r>
              <a:rPr lang="es-ES" dirty="0"/>
              <a:t> antes de poder solicitar tokens.</a:t>
            </a:r>
          </a:p>
          <a:p>
            <a:endParaRPr lang="es-ES" dirty="0"/>
          </a:p>
          <a:p>
            <a:r>
              <a:rPr lang="es-ES" dirty="0"/>
              <a:t>Ejemplos de clientes son aplicaciones web, aplicaciones móviles o de escritorio nativas, SPA, procesos de servidor, etc.</a:t>
            </a:r>
          </a:p>
          <a:p>
            <a:endParaRPr lang="es-ES" dirty="0"/>
          </a:p>
          <a:p>
            <a:r>
              <a:rPr lang="es-ES" dirty="0"/>
              <a:t>Recursos</a:t>
            </a:r>
          </a:p>
          <a:p>
            <a:r>
              <a:rPr lang="es-ES" dirty="0"/>
              <a:t>Los recursos son algo que desea proteger con </a:t>
            </a:r>
            <a:r>
              <a:rPr lang="es-ES" dirty="0" err="1"/>
              <a:t>IdentityServer</a:t>
            </a:r>
            <a:r>
              <a:rPr lang="es-ES" dirty="0"/>
              <a:t>: datos de identidad de sus usuarios o API.</a:t>
            </a:r>
          </a:p>
          <a:p>
            <a:endParaRPr lang="es-ES" dirty="0"/>
          </a:p>
          <a:p>
            <a:r>
              <a:rPr lang="es-ES" dirty="0"/>
              <a:t>Cada recurso tiene un nombre único, y los clientes usan este nombre para especificar a qué recursos desean acceder.</a:t>
            </a:r>
          </a:p>
          <a:p>
            <a:endParaRPr lang="es-ES" dirty="0"/>
          </a:p>
          <a:p>
            <a:r>
              <a:rPr lang="es-ES" dirty="0"/>
              <a:t>Datos de identidad Información de identidad (también conocida como reclamos) sobre un usuario, p. nombre o dirección de correo electrónico.</a:t>
            </a:r>
          </a:p>
          <a:p>
            <a:endParaRPr lang="es-ES" dirty="0"/>
          </a:p>
          <a:p>
            <a:r>
              <a:rPr lang="es-ES" dirty="0"/>
              <a:t>Los recursos API de API representan la funcionalidad que un cliente desea invocar, generalmente modelados como API web, pero no necesariamente.</a:t>
            </a:r>
          </a:p>
          <a:p>
            <a:endParaRPr lang="es-ES" dirty="0"/>
          </a:p>
          <a:p>
            <a:r>
              <a:rPr lang="es-ES" dirty="0"/>
              <a:t>Token de identidad</a:t>
            </a:r>
          </a:p>
          <a:p>
            <a:r>
              <a:rPr lang="es-ES" dirty="0"/>
              <a:t>Un token de identidad representa el resultado de un proceso de autenticación. Contiene, como mínimo, un identificador para el usuario (llamado el reclamo de sujeto sub aka) e información sobre cómo y cuándo el usuario se autenticó. Puede contener datos de identidad adicionales.</a:t>
            </a:r>
          </a:p>
          <a:p>
            <a:endParaRPr lang="es-ES" dirty="0"/>
          </a:p>
          <a:p>
            <a:r>
              <a:rPr lang="es-ES" dirty="0"/>
              <a:t>Token de acceso</a:t>
            </a:r>
          </a:p>
          <a:p>
            <a:r>
              <a:rPr lang="es-ES" dirty="0"/>
              <a:t>Un token de acceso permite el acceso a un recurso API. Los clientes solicitan tokens de acceso y los reenvían a la API. Los tokens de acceso contienen información sobre el cliente y el usuario (si está presente). Las API usan esa información para autorizar el acceso a sus datos.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698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11" Type="http://schemas.microsoft.com/office/2007/relationships/hdphoto" Target="../media/hdphoto3.wdp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microsoft.com/office/2007/relationships/hdphoto" Target="../media/hdphoto2.wdp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3.sv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33.svg"/><Relationship Id="rId7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5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5.svg"/><Relationship Id="rId7" Type="http://schemas.openxmlformats.org/officeDocument/2006/relationships/hyperlink" Target="https://commons.wikimedia.org/wiki/File:Insight_Enterprises_Logo.png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6.png"/><Relationship Id="rId11" Type="http://schemas.openxmlformats.org/officeDocument/2006/relationships/image" Target="../media/image39.png"/><Relationship Id="rId5" Type="http://schemas.openxmlformats.org/officeDocument/2006/relationships/image" Target="../media/image19.svg"/><Relationship Id="rId10" Type="http://schemas.openxmlformats.org/officeDocument/2006/relationships/image" Target="../media/image38.png"/><Relationship Id="rId4" Type="http://schemas.openxmlformats.org/officeDocument/2006/relationships/image" Target="../media/image18.png"/><Relationship Id="rId9" Type="http://schemas.openxmlformats.org/officeDocument/2006/relationships/image" Target="../media/image3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7" Type="http://schemas.openxmlformats.org/officeDocument/2006/relationships/image" Target="../media/image40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0.svg"/><Relationship Id="rId4" Type="http://schemas.openxmlformats.org/officeDocument/2006/relationships/image" Target="../media/image1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1.emf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1.svg"/><Relationship Id="rId7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emf"/><Relationship Id="rId5" Type="http://schemas.openxmlformats.org/officeDocument/2006/relationships/image" Target="../media/image13.svg"/><Relationship Id="rId10" Type="http://schemas.openxmlformats.org/officeDocument/2006/relationships/image" Target="../media/image15.svg"/><Relationship Id="rId4" Type="http://schemas.openxmlformats.org/officeDocument/2006/relationships/image" Target="../media/image12.png"/><Relationship Id="rId9" Type="http://schemas.openxmlformats.org/officeDocument/2006/relationships/image" Target="../media/image1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13" Type="http://schemas.openxmlformats.org/officeDocument/2006/relationships/image" Target="../media/image27.jpg"/><Relationship Id="rId18" Type="http://schemas.openxmlformats.org/officeDocument/2006/relationships/image" Target="../media/image32.png"/><Relationship Id="rId3" Type="http://schemas.openxmlformats.org/officeDocument/2006/relationships/image" Target="../media/image5.svg"/><Relationship Id="rId7" Type="http://schemas.openxmlformats.org/officeDocument/2006/relationships/image" Target="../media/image21.jpg"/><Relationship Id="rId12" Type="http://schemas.openxmlformats.org/officeDocument/2006/relationships/image" Target="../media/image26.jpg"/><Relationship Id="rId17" Type="http://schemas.openxmlformats.org/officeDocument/2006/relationships/image" Target="../media/image31.png"/><Relationship Id="rId2" Type="http://schemas.openxmlformats.org/officeDocument/2006/relationships/image" Target="../media/image4.png"/><Relationship Id="rId16" Type="http://schemas.openxmlformats.org/officeDocument/2006/relationships/image" Target="../media/image3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jpg"/><Relationship Id="rId11" Type="http://schemas.openxmlformats.org/officeDocument/2006/relationships/image" Target="../media/image25.jpg"/><Relationship Id="rId5" Type="http://schemas.openxmlformats.org/officeDocument/2006/relationships/image" Target="../media/image19.svg"/><Relationship Id="rId15" Type="http://schemas.openxmlformats.org/officeDocument/2006/relationships/image" Target="../media/image29.png"/><Relationship Id="rId10" Type="http://schemas.openxmlformats.org/officeDocument/2006/relationships/image" Target="../media/image24.jpg"/><Relationship Id="rId4" Type="http://schemas.openxmlformats.org/officeDocument/2006/relationships/image" Target="../media/image18.png"/><Relationship Id="rId9" Type="http://schemas.openxmlformats.org/officeDocument/2006/relationships/image" Target="../media/image23.jpg"/><Relationship Id="rId14" Type="http://schemas.openxmlformats.org/officeDocument/2006/relationships/image" Target="../media/image28.jp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3.svg"/><Relationship Id="rId7" Type="http://schemas.openxmlformats.org/officeDocument/2006/relationships/image" Target="../media/image5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9" Type="http://schemas.openxmlformats.org/officeDocument/2006/relationships/image" Target="../media/image1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C84953D-BD5A-461C-8A3D-D4862646EAE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3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987" y="3429000"/>
            <a:ext cx="5655014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0A4477-3871-4DF2-9A11-758395CBB3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569" t="14541" r="32973" b="37115"/>
          <a:stretch/>
        </p:blipFill>
        <p:spPr>
          <a:xfrm>
            <a:off x="-1647219" y="0"/>
            <a:ext cx="10308014" cy="2912504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0F6CDD97-C901-4CD2-8EF4-FE049AC44C5D}"/>
              </a:ext>
            </a:extLst>
          </p:cNvPr>
          <p:cNvSpPr/>
          <p:nvPr userDrawn="1"/>
        </p:nvSpPr>
        <p:spPr bwMode="auto">
          <a:xfrm>
            <a:off x="7976681" y="2237363"/>
            <a:ext cx="684114" cy="67514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Graphic 6">
            <a:extLst>
              <a:ext uri="{FF2B5EF4-FFF2-40B4-BE49-F238E27FC236}">
                <a16:creationId xmlns:a16="http://schemas.microsoft.com/office/drawing/2014/main" id="{1FD163DC-ABBD-4D93-8EE5-4859F5493C8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42602" y="410931"/>
            <a:ext cx="3556530" cy="3800325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97A29352-A45E-4EBE-8D75-D4F1CDB4461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362" y="3429000"/>
            <a:ext cx="3857625" cy="342900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2CEC8E95-CD5E-4936-B7A8-CB473792A5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alphaModFix amt="72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87" t="910" r="27695"/>
          <a:stretch/>
        </p:blipFill>
        <p:spPr>
          <a:xfrm>
            <a:off x="1" y="3429000"/>
            <a:ext cx="2679361" cy="3429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3563567" y="5683165"/>
            <a:ext cx="5064867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MADRID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15863B03-2E99-43F1-BC8F-E90DD3BE050F}"/>
              </a:ext>
            </a:extLst>
          </p:cNvPr>
          <p:cNvGrpSpPr/>
          <p:nvPr userDrawn="1"/>
        </p:nvGrpSpPr>
        <p:grpSpPr>
          <a:xfrm>
            <a:off x="9837258" y="5894939"/>
            <a:ext cx="2354742" cy="963061"/>
            <a:chOff x="11271825" y="6089746"/>
            <a:chExt cx="2354742" cy="963061"/>
          </a:xfrm>
        </p:grpSpPr>
        <p:pic>
          <p:nvPicPr>
            <p:cNvPr id="22" name="Graphic 3">
              <a:extLst>
                <a:ext uri="{FF2B5EF4-FFF2-40B4-BE49-F238E27FC236}">
                  <a16:creationId xmlns:a16="http://schemas.microsoft.com/office/drawing/2014/main" id="{A528C5B8-CF8E-4C4E-9D10-44C6F392037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2784616" y="6089746"/>
              <a:ext cx="841951" cy="899665"/>
            </a:xfrm>
            <a:prstGeom prst="rect">
              <a:avLst/>
            </a:prstGeom>
          </p:spPr>
        </p:pic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74FA5EEC-C47C-4AC5-AAB8-3E14053A5A83}"/>
                </a:ext>
              </a:extLst>
            </p:cNvPr>
            <p:cNvSpPr txBox="1"/>
            <p:nvPr userDrawn="1"/>
          </p:nvSpPr>
          <p:spPr>
            <a:xfrm>
              <a:off x="11271825" y="631414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FFFFFF"/>
                  </a:solidFill>
                  <a:latin typeface="Segoe UI Light"/>
                </a:rPr>
                <a:t>Madrid</a:t>
              </a:r>
            </a:p>
          </p:txBody>
        </p:sp>
      </p:grpSp>
      <p:pic>
        <p:nvPicPr>
          <p:cNvPr id="24" name="Graphic 3">
            <a:extLst>
              <a:ext uri="{FF2B5EF4-FFF2-40B4-BE49-F238E27FC236}">
                <a16:creationId xmlns:a16="http://schemas.microsoft.com/office/drawing/2014/main" id="{76BD182D-1FB7-4D92-A144-C3307A02AEC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28760" y="6313669"/>
            <a:ext cx="2474643" cy="3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C9130FD0-BBA9-4A83-960E-C5B72BE98050}"/>
              </a:ext>
            </a:extLst>
          </p:cNvPr>
          <p:cNvGrpSpPr/>
          <p:nvPr userDrawn="1"/>
        </p:nvGrpSpPr>
        <p:grpSpPr>
          <a:xfrm>
            <a:off x="9837258" y="5894939"/>
            <a:ext cx="2354742" cy="963061"/>
            <a:chOff x="11271825" y="6089746"/>
            <a:chExt cx="2354742" cy="963061"/>
          </a:xfrm>
        </p:grpSpPr>
        <p:pic>
          <p:nvPicPr>
            <p:cNvPr id="11" name="Graphic 3">
              <a:extLst>
                <a:ext uri="{FF2B5EF4-FFF2-40B4-BE49-F238E27FC236}">
                  <a16:creationId xmlns:a16="http://schemas.microsoft.com/office/drawing/2014/main" id="{B40BF01D-1BDA-423D-8CE6-D3EF7A3461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2784616" y="6089746"/>
              <a:ext cx="841951" cy="899665"/>
            </a:xfrm>
            <a:prstGeom prst="rect">
              <a:avLst/>
            </a:prstGeom>
          </p:spPr>
        </p:pic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48CA4909-60AA-43C6-9E14-C610E8FEAA13}"/>
                </a:ext>
              </a:extLst>
            </p:cNvPr>
            <p:cNvSpPr txBox="1"/>
            <p:nvPr userDrawn="1"/>
          </p:nvSpPr>
          <p:spPr>
            <a:xfrm>
              <a:off x="11271825" y="631414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FFFFFF"/>
                  </a:solidFill>
                  <a:latin typeface="Segoe UI Light"/>
                </a:rPr>
                <a:t>Madrid</a:t>
              </a:r>
            </a:p>
          </p:txBody>
        </p:sp>
      </p:grpSp>
      <p:pic>
        <p:nvPicPr>
          <p:cNvPr id="13" name="Graphic 3">
            <a:extLst>
              <a:ext uri="{FF2B5EF4-FFF2-40B4-BE49-F238E27FC236}">
                <a16:creationId xmlns:a16="http://schemas.microsoft.com/office/drawing/2014/main" id="{00CB7445-7A3E-4DD9-844F-344530A77A2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28760" y="6313669"/>
            <a:ext cx="2474643" cy="3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25C59789-6385-4E77-AE6B-1C7719F54C47}"/>
              </a:ext>
            </a:extLst>
          </p:cNvPr>
          <p:cNvGrpSpPr/>
          <p:nvPr userDrawn="1"/>
        </p:nvGrpSpPr>
        <p:grpSpPr>
          <a:xfrm>
            <a:off x="7379040" y="5894939"/>
            <a:ext cx="4812960" cy="974011"/>
            <a:chOff x="8813607" y="6089746"/>
            <a:chExt cx="4812960" cy="97401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DB17AC7-3DDB-445B-B12E-13742A848B61}"/>
                </a:ext>
              </a:extLst>
            </p:cNvPr>
            <p:cNvGrpSpPr/>
            <p:nvPr userDrawn="1"/>
          </p:nvGrpSpPr>
          <p:grpSpPr>
            <a:xfrm>
              <a:off x="8813607" y="6089746"/>
              <a:ext cx="4812960" cy="899665"/>
              <a:chOff x="8748345" y="6053745"/>
              <a:chExt cx="4812960" cy="899665"/>
            </a:xfrm>
          </p:grpSpPr>
          <p:pic>
            <p:nvPicPr>
              <p:cNvPr id="4" name="Graphic 3">
                <a:extLst>
                  <a:ext uri="{FF2B5EF4-FFF2-40B4-BE49-F238E27FC236}">
                    <a16:creationId xmlns:a16="http://schemas.microsoft.com/office/drawing/2014/main" id="{B4C2BFBE-1ECD-4658-85A9-BDBB31E01DB7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719354" y="6053745"/>
                <a:ext cx="841951" cy="899665"/>
              </a:xfrm>
              <a:prstGeom prst="rect">
                <a:avLst/>
              </a:prstGeom>
            </p:spPr>
          </p:pic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5848A207-00F8-4421-AE71-CD44A954263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748345" y="6477933"/>
                <a:ext cx="2474643" cy="300106"/>
              </a:xfrm>
              <a:prstGeom prst="rect">
                <a:avLst/>
              </a:prstGeom>
            </p:spPr>
          </p:pic>
        </p:grp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12F3C624-0600-4E77-BC40-8FD9C819BFB8}"/>
                </a:ext>
              </a:extLst>
            </p:cNvPr>
            <p:cNvSpPr txBox="1"/>
            <p:nvPr userDrawn="1"/>
          </p:nvSpPr>
          <p:spPr>
            <a:xfrm>
              <a:off x="11271825" y="632509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32145A"/>
                  </a:solidFill>
                  <a:latin typeface="+mj-lt"/>
                </a:rPr>
                <a:t>Madrid</a:t>
              </a:r>
            </a:p>
          </p:txBody>
        </p:sp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101D2A44-4262-48AD-8428-1408C2BC3F0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4103" y="1743398"/>
            <a:ext cx="3027531" cy="1556340"/>
          </a:xfrm>
          <a:prstGeom prst="rect">
            <a:avLst/>
          </a:prstGeom>
        </p:spPr>
      </p:pic>
      <p:pic>
        <p:nvPicPr>
          <p:cNvPr id="1028" name="Picture 4" descr="Resultado de imagen de encamina">
            <a:extLst>
              <a:ext uri="{FF2B5EF4-FFF2-40B4-BE49-F238E27FC236}">
                <a16:creationId xmlns:a16="http://schemas.microsoft.com/office/drawing/2014/main" id="{3EA7A46E-C272-42FB-9522-4AAF881C1C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516" y="1363074"/>
            <a:ext cx="3027531" cy="2316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8AA0DEFC-C812-46B3-8E45-6E7729563ADE}"/>
              </a:ext>
            </a:extLst>
          </p:cNvPr>
          <p:cNvSpPr txBox="1"/>
          <p:nvPr userDrawn="1"/>
        </p:nvSpPr>
        <p:spPr>
          <a:xfrm>
            <a:off x="330110" y="507938"/>
            <a:ext cx="4455515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36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PATROCINADORES</a:t>
            </a:r>
          </a:p>
        </p:txBody>
      </p:sp>
      <p:pic>
        <p:nvPicPr>
          <p:cNvPr id="11" name="Picture 16" descr="Resultado de imagen de Microsoft">
            <a:extLst>
              <a:ext uri="{FF2B5EF4-FFF2-40B4-BE49-F238E27FC236}">
                <a16:creationId xmlns:a16="http://schemas.microsoft.com/office/drawing/2014/main" id="{F018D9C7-B09A-4A9F-B471-592798A88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4930" y="1859178"/>
            <a:ext cx="2649560" cy="1324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3C0F6A5E-3B4C-42F2-B217-AD4C3FB18343}"/>
              </a:ext>
            </a:extLst>
          </p:cNvPr>
          <p:cNvSpPr txBox="1"/>
          <p:nvPr userDrawn="1"/>
        </p:nvSpPr>
        <p:spPr>
          <a:xfrm>
            <a:off x="373001" y="3858000"/>
            <a:ext cx="4339650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36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COLABORADORES</a:t>
            </a:r>
          </a:p>
        </p:txBody>
      </p:sp>
      <p:pic>
        <p:nvPicPr>
          <p:cNvPr id="10" name="Picture 4" descr="Resultado de imagen de steema">
            <a:extLst>
              <a:ext uri="{FF2B5EF4-FFF2-40B4-BE49-F238E27FC236}">
                <a16:creationId xmlns:a16="http://schemas.microsoft.com/office/drawing/2014/main" id="{87B0DFB3-7493-4D8A-87DD-5904D6858E5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480" y="4832832"/>
            <a:ext cx="238125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de .net foundation">
            <a:extLst>
              <a:ext uri="{FF2B5EF4-FFF2-40B4-BE49-F238E27FC236}">
                <a16:creationId xmlns:a16="http://schemas.microsoft.com/office/drawing/2014/main" id="{066569C3-CE01-440C-932D-D504678B43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1096" y="4675739"/>
            <a:ext cx="1533386" cy="1533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BF375983-204A-4877-99F6-C6EF32C03116}"/>
              </a:ext>
            </a:extLst>
          </p:cNvPr>
          <p:cNvGrpSpPr/>
          <p:nvPr userDrawn="1"/>
        </p:nvGrpSpPr>
        <p:grpSpPr>
          <a:xfrm>
            <a:off x="7379040" y="5938742"/>
            <a:ext cx="4812960" cy="963061"/>
            <a:chOff x="8813607" y="6089746"/>
            <a:chExt cx="4812960" cy="963061"/>
          </a:xfrm>
        </p:grpSpPr>
        <p:grpSp>
          <p:nvGrpSpPr>
            <p:cNvPr id="12" name="Group 2">
              <a:extLst>
                <a:ext uri="{FF2B5EF4-FFF2-40B4-BE49-F238E27FC236}">
                  <a16:creationId xmlns:a16="http://schemas.microsoft.com/office/drawing/2014/main" id="{BCB534B7-F2A8-496A-9790-5E7B327BFAE4}"/>
                </a:ext>
              </a:extLst>
            </p:cNvPr>
            <p:cNvGrpSpPr/>
            <p:nvPr userDrawn="1"/>
          </p:nvGrpSpPr>
          <p:grpSpPr>
            <a:xfrm>
              <a:off x="8813607" y="6089746"/>
              <a:ext cx="4812960" cy="899665"/>
              <a:chOff x="8748345" y="6053745"/>
              <a:chExt cx="4812960" cy="899665"/>
            </a:xfrm>
          </p:grpSpPr>
          <p:pic>
            <p:nvPicPr>
              <p:cNvPr id="14" name="Graphic 3">
                <a:extLst>
                  <a:ext uri="{FF2B5EF4-FFF2-40B4-BE49-F238E27FC236}">
                    <a16:creationId xmlns:a16="http://schemas.microsoft.com/office/drawing/2014/main" id="{B6779D36-DE66-4720-8230-6ECE1F240D6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719354" y="6053745"/>
                <a:ext cx="841951" cy="899665"/>
              </a:xfrm>
              <a:prstGeom prst="rect">
                <a:avLst/>
              </a:prstGeom>
            </p:spPr>
          </p:pic>
          <p:pic>
            <p:nvPicPr>
              <p:cNvPr id="15" name="Graphic 4">
                <a:extLst>
                  <a:ext uri="{FF2B5EF4-FFF2-40B4-BE49-F238E27FC236}">
                    <a16:creationId xmlns:a16="http://schemas.microsoft.com/office/drawing/2014/main" id="{3F254EAD-6B9E-46DE-9B38-FC12E52AC1A5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748345" y="6477933"/>
                <a:ext cx="2474643" cy="300106"/>
              </a:xfrm>
              <a:prstGeom prst="rect">
                <a:avLst/>
              </a:prstGeom>
            </p:spPr>
          </p:pic>
        </p:grp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E94EED6B-0CF4-478B-A705-B2AB6E203EFF}"/>
                </a:ext>
              </a:extLst>
            </p:cNvPr>
            <p:cNvSpPr txBox="1"/>
            <p:nvPr userDrawn="1"/>
          </p:nvSpPr>
          <p:spPr>
            <a:xfrm>
              <a:off x="11271825" y="631414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32145A"/>
                  </a:solidFill>
                  <a:latin typeface="+mj-lt"/>
                </a:rPr>
                <a:t>Madrid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618647E3-F78F-4C08-96FA-6B13684CF725}"/>
              </a:ext>
            </a:extLst>
          </p:cNvPr>
          <p:cNvGrpSpPr/>
          <p:nvPr userDrawn="1"/>
        </p:nvGrpSpPr>
        <p:grpSpPr>
          <a:xfrm>
            <a:off x="7379040" y="5894939"/>
            <a:ext cx="4812960" cy="974011"/>
            <a:chOff x="8813607" y="6089746"/>
            <a:chExt cx="4812960" cy="974011"/>
          </a:xfrm>
        </p:grpSpPr>
        <p:grpSp>
          <p:nvGrpSpPr>
            <p:cNvPr id="8" name="Group 2">
              <a:extLst>
                <a:ext uri="{FF2B5EF4-FFF2-40B4-BE49-F238E27FC236}">
                  <a16:creationId xmlns:a16="http://schemas.microsoft.com/office/drawing/2014/main" id="{F18508AB-B72E-434C-97A5-10323DABBE7D}"/>
                </a:ext>
              </a:extLst>
            </p:cNvPr>
            <p:cNvGrpSpPr/>
            <p:nvPr userDrawn="1"/>
          </p:nvGrpSpPr>
          <p:grpSpPr>
            <a:xfrm>
              <a:off x="8813607" y="6089746"/>
              <a:ext cx="4812960" cy="899665"/>
              <a:chOff x="8748345" y="6053745"/>
              <a:chExt cx="4812960" cy="899665"/>
            </a:xfrm>
          </p:grpSpPr>
          <p:pic>
            <p:nvPicPr>
              <p:cNvPr id="10" name="Graphic 3">
                <a:extLst>
                  <a:ext uri="{FF2B5EF4-FFF2-40B4-BE49-F238E27FC236}">
                    <a16:creationId xmlns:a16="http://schemas.microsoft.com/office/drawing/2014/main" id="{14495210-2786-45DE-BE59-1159B0166F8B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719354" y="6053745"/>
                <a:ext cx="841951" cy="899665"/>
              </a:xfrm>
              <a:prstGeom prst="rect">
                <a:avLst/>
              </a:prstGeom>
            </p:spPr>
          </p:pic>
          <p:pic>
            <p:nvPicPr>
              <p:cNvPr id="11" name="Graphic 4">
                <a:extLst>
                  <a:ext uri="{FF2B5EF4-FFF2-40B4-BE49-F238E27FC236}">
                    <a16:creationId xmlns:a16="http://schemas.microsoft.com/office/drawing/2014/main" id="{E12E0A06-EA6E-4C2A-9A23-C84BE6DFF257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748345" y="6477933"/>
                <a:ext cx="2474643" cy="300106"/>
              </a:xfrm>
              <a:prstGeom prst="rect">
                <a:avLst/>
              </a:prstGeom>
            </p:spPr>
          </p:pic>
        </p:grp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31360FC3-4AC0-4D04-8B4D-210C16819915}"/>
                </a:ext>
              </a:extLst>
            </p:cNvPr>
            <p:cNvSpPr txBox="1"/>
            <p:nvPr userDrawn="1"/>
          </p:nvSpPr>
          <p:spPr>
            <a:xfrm>
              <a:off x="11271825" y="632509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32145A"/>
                  </a:solidFill>
                  <a:latin typeface="+mj-lt"/>
                </a:rPr>
                <a:t>Madrid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EEBF6668-F653-4296-AD1B-4038D712F120}"/>
              </a:ext>
            </a:extLst>
          </p:cNvPr>
          <p:cNvGrpSpPr/>
          <p:nvPr userDrawn="1"/>
        </p:nvGrpSpPr>
        <p:grpSpPr>
          <a:xfrm>
            <a:off x="9837258" y="5894939"/>
            <a:ext cx="2354742" cy="963061"/>
            <a:chOff x="11271825" y="6089746"/>
            <a:chExt cx="2354742" cy="963061"/>
          </a:xfrm>
        </p:grpSpPr>
        <p:pic>
          <p:nvPicPr>
            <p:cNvPr id="14" name="Graphic 3">
              <a:extLst>
                <a:ext uri="{FF2B5EF4-FFF2-40B4-BE49-F238E27FC236}">
                  <a16:creationId xmlns:a16="http://schemas.microsoft.com/office/drawing/2014/main" id="{79DE9A4C-015E-4929-89D3-4ADFF15CA3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2784616" y="6089746"/>
              <a:ext cx="841951" cy="899665"/>
            </a:xfrm>
            <a:prstGeom prst="rect">
              <a:avLst/>
            </a:prstGeom>
          </p:spPr>
        </p:pic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01F4E4E1-2ABF-403F-98A3-C2C8415E28F5}"/>
                </a:ext>
              </a:extLst>
            </p:cNvPr>
            <p:cNvSpPr txBox="1"/>
            <p:nvPr userDrawn="1"/>
          </p:nvSpPr>
          <p:spPr>
            <a:xfrm>
              <a:off x="11271825" y="631414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chemeClr val="bg1"/>
                  </a:solidFill>
                  <a:latin typeface="+mj-lt"/>
                </a:rPr>
                <a:t>Madrid</a:t>
              </a:r>
            </a:p>
          </p:txBody>
        </p:sp>
      </p:grpSp>
      <p:pic>
        <p:nvPicPr>
          <p:cNvPr id="16" name="Graphic 3">
            <a:extLst>
              <a:ext uri="{FF2B5EF4-FFF2-40B4-BE49-F238E27FC236}">
                <a16:creationId xmlns:a16="http://schemas.microsoft.com/office/drawing/2014/main" id="{401FFDAD-1969-4039-A483-DB673568B0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28760" y="6313669"/>
            <a:ext cx="2474643" cy="3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E8550BEA-970E-4BDE-96F3-0CC23DA3DB8F}"/>
              </a:ext>
            </a:extLst>
          </p:cNvPr>
          <p:cNvGrpSpPr/>
          <p:nvPr userDrawn="1"/>
        </p:nvGrpSpPr>
        <p:grpSpPr>
          <a:xfrm>
            <a:off x="9837258" y="5894939"/>
            <a:ext cx="2354742" cy="963061"/>
            <a:chOff x="11271825" y="6089746"/>
            <a:chExt cx="2354742" cy="963061"/>
          </a:xfrm>
        </p:grpSpPr>
        <p:pic>
          <p:nvPicPr>
            <p:cNvPr id="6" name="Graphic 3">
              <a:extLst>
                <a:ext uri="{FF2B5EF4-FFF2-40B4-BE49-F238E27FC236}">
                  <a16:creationId xmlns:a16="http://schemas.microsoft.com/office/drawing/2014/main" id="{B27A4170-3799-43F7-B47B-16160DF38D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784616" y="6089746"/>
              <a:ext cx="841951" cy="899665"/>
            </a:xfrm>
            <a:prstGeom prst="rect">
              <a:avLst/>
            </a:prstGeom>
          </p:spPr>
        </p:pic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80472153-07A5-4C78-B6CE-70E32D384E28}"/>
                </a:ext>
              </a:extLst>
            </p:cNvPr>
            <p:cNvSpPr txBox="1"/>
            <p:nvPr userDrawn="1"/>
          </p:nvSpPr>
          <p:spPr>
            <a:xfrm>
              <a:off x="11271825" y="631414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chemeClr val="bg1"/>
                  </a:solidFill>
                  <a:latin typeface="+mj-lt"/>
                </a:rPr>
                <a:t>Madrid</a:t>
              </a:r>
            </a:p>
          </p:txBody>
        </p:sp>
      </p:grpSp>
      <p:pic>
        <p:nvPicPr>
          <p:cNvPr id="8" name="Graphic 3">
            <a:extLst>
              <a:ext uri="{FF2B5EF4-FFF2-40B4-BE49-F238E27FC236}">
                <a16:creationId xmlns:a16="http://schemas.microsoft.com/office/drawing/2014/main" id="{0733A0A5-051D-4C5C-A79F-21D68F6B76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28760" y="6313669"/>
            <a:ext cx="2474643" cy="3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F1127CF0-5B8A-4B83-A6D3-F235E9E56BD1}"/>
              </a:ext>
            </a:extLst>
          </p:cNvPr>
          <p:cNvGrpSpPr/>
          <p:nvPr userDrawn="1"/>
        </p:nvGrpSpPr>
        <p:grpSpPr>
          <a:xfrm>
            <a:off x="7379040" y="5894939"/>
            <a:ext cx="4812960" cy="974011"/>
            <a:chOff x="8813607" y="6089746"/>
            <a:chExt cx="4812960" cy="974011"/>
          </a:xfrm>
        </p:grpSpPr>
        <p:grpSp>
          <p:nvGrpSpPr>
            <p:cNvPr id="6" name="Group 2">
              <a:extLst>
                <a:ext uri="{FF2B5EF4-FFF2-40B4-BE49-F238E27FC236}">
                  <a16:creationId xmlns:a16="http://schemas.microsoft.com/office/drawing/2014/main" id="{13B69B48-5FA5-48D5-BADA-B929A4DF162E}"/>
                </a:ext>
              </a:extLst>
            </p:cNvPr>
            <p:cNvGrpSpPr/>
            <p:nvPr userDrawn="1"/>
          </p:nvGrpSpPr>
          <p:grpSpPr>
            <a:xfrm>
              <a:off x="8813607" y="6089746"/>
              <a:ext cx="4812960" cy="899665"/>
              <a:chOff x="8748345" y="6053745"/>
              <a:chExt cx="4812960" cy="899665"/>
            </a:xfrm>
          </p:grpSpPr>
          <p:pic>
            <p:nvPicPr>
              <p:cNvPr id="8" name="Graphic 3">
                <a:extLst>
                  <a:ext uri="{FF2B5EF4-FFF2-40B4-BE49-F238E27FC236}">
                    <a16:creationId xmlns:a16="http://schemas.microsoft.com/office/drawing/2014/main" id="{CB047AC7-1B74-42F3-95B5-B1CEA09E17C0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719354" y="6053745"/>
                <a:ext cx="841951" cy="899665"/>
              </a:xfrm>
              <a:prstGeom prst="rect">
                <a:avLst/>
              </a:prstGeom>
            </p:spPr>
          </p:pic>
          <p:pic>
            <p:nvPicPr>
              <p:cNvPr id="9" name="Graphic 4">
                <a:extLst>
                  <a:ext uri="{FF2B5EF4-FFF2-40B4-BE49-F238E27FC236}">
                    <a16:creationId xmlns:a16="http://schemas.microsoft.com/office/drawing/2014/main" id="{56DB6241-E21E-4FFF-BE2D-25FC2ABFBCD7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748345" y="6477933"/>
                <a:ext cx="2474643" cy="300106"/>
              </a:xfrm>
              <a:prstGeom prst="rect">
                <a:avLst/>
              </a:prstGeom>
            </p:spPr>
          </p:pic>
        </p:grp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17F8CE12-35FA-4CB1-92D5-9F7A1F4061D0}"/>
                </a:ext>
              </a:extLst>
            </p:cNvPr>
            <p:cNvSpPr txBox="1"/>
            <p:nvPr userDrawn="1"/>
          </p:nvSpPr>
          <p:spPr>
            <a:xfrm>
              <a:off x="11271825" y="632509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32145A"/>
                  </a:solidFill>
                  <a:latin typeface="+mj-lt"/>
                </a:rPr>
                <a:t>Madrid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aves">
            <a:hlinkClick r:id="" action="ppaction://media"/>
            <a:extLst>
              <a:ext uri="{FF2B5EF4-FFF2-40B4-BE49-F238E27FC236}">
                <a16:creationId xmlns:a16="http://schemas.microsoft.com/office/drawing/2014/main" id="{55945337-4CC9-459A-936B-992F4A956E41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8422" y="4284538"/>
            <a:ext cx="8034299" cy="2160065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2CB0A66C-145E-4557-8DC0-95BF41D5BBC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8847" y="92954"/>
            <a:ext cx="6255067" cy="635164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EA4C4366-D146-4CC1-A8D5-A13CC524DE24}"/>
              </a:ext>
            </a:extLst>
          </p:cNvPr>
          <p:cNvSpPr/>
          <p:nvPr userDrawn="1"/>
        </p:nvSpPr>
        <p:spPr>
          <a:xfrm>
            <a:off x="6721102" y="2521770"/>
            <a:ext cx="53820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</a:rPr>
              <a:t>http://netconfmad2018.azurewebsites.net/</a:t>
            </a:r>
          </a:p>
        </p:txBody>
      </p:sp>
      <p:sp>
        <p:nvSpPr>
          <p:cNvPr id="9" name="TextBox 1">
            <a:extLst>
              <a:ext uri="{FF2B5EF4-FFF2-40B4-BE49-F238E27FC236}">
                <a16:creationId xmlns:a16="http://schemas.microsoft.com/office/drawing/2014/main" id="{6A08F4CB-C0DD-4BAD-88A0-B4DF91BE5FC0}"/>
              </a:ext>
            </a:extLst>
          </p:cNvPr>
          <p:cNvSpPr txBox="1"/>
          <p:nvPr userDrawn="1"/>
        </p:nvSpPr>
        <p:spPr>
          <a:xfrm>
            <a:off x="7803135" y="1159112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MADRID</a:t>
            </a:r>
          </a:p>
        </p:txBody>
      </p:sp>
    </p:spTree>
    <p:extLst>
      <p:ext uri="{BB962C8B-B14F-4D97-AF65-F5344CB8AC3E}">
        <p14:creationId xmlns:p14="http://schemas.microsoft.com/office/powerpoint/2010/main" val="335103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623221A-0E87-40C7-B0F8-94F488BA5C74}"/>
              </a:ext>
            </a:extLst>
          </p:cNvPr>
          <p:cNvSpPr txBox="1"/>
          <p:nvPr userDrawn="1"/>
        </p:nvSpPr>
        <p:spPr>
          <a:xfrm>
            <a:off x="8506728" y="5287473"/>
            <a:ext cx="1744708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3600" b="1" dirty="0">
                <a:solidFill>
                  <a:srgbClr val="FFFFFF"/>
                </a:solidFill>
                <a:latin typeface="Segoe UI Light"/>
              </a:rPr>
              <a:t>Madrid</a:t>
            </a:r>
          </a:p>
        </p:txBody>
      </p:sp>
      <p:pic>
        <p:nvPicPr>
          <p:cNvPr id="20" name="Graphic 3">
            <a:extLst>
              <a:ext uri="{FF2B5EF4-FFF2-40B4-BE49-F238E27FC236}">
                <a16:creationId xmlns:a16="http://schemas.microsoft.com/office/drawing/2014/main" id="{1FC0E97D-0379-43CE-8973-0B74C99F5E23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120132" y="5524456"/>
            <a:ext cx="2474643" cy="3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DF7217-02FA-4171-BDAC-66A5081AF9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dirty="0"/>
              <a:t>Un evento de comunidad !!!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0C1CE8D-2E1D-4DB0-8892-A51A8F3F46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9" t="23476" r="23487" b="25975"/>
          <a:stretch/>
        </p:blipFill>
        <p:spPr>
          <a:xfrm>
            <a:off x="1615258" y="2657488"/>
            <a:ext cx="3808729" cy="25441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74" name="Picture 2" descr="Resultado de imagen de suges">
            <a:extLst>
              <a:ext uri="{FF2B5EF4-FFF2-40B4-BE49-F238E27FC236}">
                <a16:creationId xmlns:a16="http://schemas.microsoft.com/office/drawing/2014/main" id="{53E777B9-998B-4735-8529-C55F922E0A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623" y="2657488"/>
            <a:ext cx="5251213" cy="258641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466892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7F6DB9AF-D549-474B-A543-63E2356B79E0}"/>
              </a:ext>
            </a:extLst>
          </p:cNvPr>
          <p:cNvGrpSpPr/>
          <p:nvPr userDrawn="1"/>
        </p:nvGrpSpPr>
        <p:grpSpPr>
          <a:xfrm>
            <a:off x="7379040" y="5894939"/>
            <a:ext cx="4812960" cy="974011"/>
            <a:chOff x="8813607" y="6089746"/>
            <a:chExt cx="4812960" cy="974011"/>
          </a:xfrm>
        </p:grpSpPr>
        <p:grpSp>
          <p:nvGrpSpPr>
            <p:cNvPr id="9" name="Group 2">
              <a:extLst>
                <a:ext uri="{FF2B5EF4-FFF2-40B4-BE49-F238E27FC236}">
                  <a16:creationId xmlns:a16="http://schemas.microsoft.com/office/drawing/2014/main" id="{53ADE214-0E0D-4EB0-B116-FB4DC9560D76}"/>
                </a:ext>
              </a:extLst>
            </p:cNvPr>
            <p:cNvGrpSpPr/>
            <p:nvPr userDrawn="1"/>
          </p:nvGrpSpPr>
          <p:grpSpPr>
            <a:xfrm>
              <a:off x="8813607" y="6089746"/>
              <a:ext cx="4812960" cy="899665"/>
              <a:chOff x="8748345" y="6053745"/>
              <a:chExt cx="4812960" cy="899665"/>
            </a:xfrm>
          </p:grpSpPr>
          <p:pic>
            <p:nvPicPr>
              <p:cNvPr id="11" name="Graphic 3">
                <a:extLst>
                  <a:ext uri="{FF2B5EF4-FFF2-40B4-BE49-F238E27FC236}">
                    <a16:creationId xmlns:a16="http://schemas.microsoft.com/office/drawing/2014/main" id="{CA51026B-2715-4988-828F-C3B27872FE8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719354" y="6053745"/>
                <a:ext cx="841951" cy="899665"/>
              </a:xfrm>
              <a:prstGeom prst="rect">
                <a:avLst/>
              </a:prstGeom>
            </p:spPr>
          </p:pic>
          <p:pic>
            <p:nvPicPr>
              <p:cNvPr id="12" name="Graphic 4">
                <a:extLst>
                  <a:ext uri="{FF2B5EF4-FFF2-40B4-BE49-F238E27FC236}">
                    <a16:creationId xmlns:a16="http://schemas.microsoft.com/office/drawing/2014/main" id="{20CEAFCA-EF84-4950-B02D-20C5345B5452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748345" y="6477933"/>
                <a:ext cx="2474643" cy="300106"/>
              </a:xfrm>
              <a:prstGeom prst="rect">
                <a:avLst/>
              </a:prstGeom>
            </p:spPr>
          </p:pic>
        </p:grp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6E81736D-4C02-4C69-AA7F-B4D1B83F3638}"/>
                </a:ext>
              </a:extLst>
            </p:cNvPr>
            <p:cNvSpPr txBox="1"/>
            <p:nvPr userDrawn="1"/>
          </p:nvSpPr>
          <p:spPr>
            <a:xfrm>
              <a:off x="11260875" y="632509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32145A"/>
                  </a:solidFill>
                  <a:latin typeface="+mj-lt"/>
                </a:rPr>
                <a:t>Madrid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6E2E93-B59D-4A18-BE68-F177DCC568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dirty="0"/>
              <a:t>Speakers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FF8D6062-C74C-4DBF-BEB3-24F58D2AB2F8}"/>
              </a:ext>
            </a:extLst>
          </p:cNvPr>
          <p:cNvGrpSpPr/>
          <p:nvPr userDrawn="1"/>
        </p:nvGrpSpPr>
        <p:grpSpPr>
          <a:xfrm>
            <a:off x="7379040" y="5894939"/>
            <a:ext cx="4812960" cy="974011"/>
            <a:chOff x="8813607" y="6089746"/>
            <a:chExt cx="4812960" cy="974011"/>
          </a:xfrm>
        </p:grpSpPr>
        <p:grpSp>
          <p:nvGrpSpPr>
            <p:cNvPr id="4" name="Group 2">
              <a:extLst>
                <a:ext uri="{FF2B5EF4-FFF2-40B4-BE49-F238E27FC236}">
                  <a16:creationId xmlns:a16="http://schemas.microsoft.com/office/drawing/2014/main" id="{6A854B0C-185E-44ED-B9BC-B5908A76E549}"/>
                </a:ext>
              </a:extLst>
            </p:cNvPr>
            <p:cNvGrpSpPr/>
            <p:nvPr userDrawn="1"/>
          </p:nvGrpSpPr>
          <p:grpSpPr>
            <a:xfrm>
              <a:off x="8813607" y="6089746"/>
              <a:ext cx="4812960" cy="899665"/>
              <a:chOff x="8748345" y="6053745"/>
              <a:chExt cx="4812960" cy="899665"/>
            </a:xfrm>
          </p:grpSpPr>
          <p:pic>
            <p:nvPicPr>
              <p:cNvPr id="6" name="Graphic 3">
                <a:extLst>
                  <a:ext uri="{FF2B5EF4-FFF2-40B4-BE49-F238E27FC236}">
                    <a16:creationId xmlns:a16="http://schemas.microsoft.com/office/drawing/2014/main" id="{600D9CD3-5B9C-4564-BB03-5910D164D29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719354" y="6053745"/>
                <a:ext cx="841951" cy="899665"/>
              </a:xfrm>
              <a:prstGeom prst="rect">
                <a:avLst/>
              </a:prstGeom>
            </p:spPr>
          </p:pic>
          <p:pic>
            <p:nvPicPr>
              <p:cNvPr id="7" name="Graphic 4">
                <a:extLst>
                  <a:ext uri="{FF2B5EF4-FFF2-40B4-BE49-F238E27FC236}">
                    <a16:creationId xmlns:a16="http://schemas.microsoft.com/office/drawing/2014/main" id="{BD8EF5CE-C519-4AF3-956D-B85D48BB25FA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748345" y="6477933"/>
                <a:ext cx="2474643" cy="300106"/>
              </a:xfrm>
              <a:prstGeom prst="rect">
                <a:avLst/>
              </a:prstGeom>
            </p:spPr>
          </p:pic>
        </p:grp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DD64EA1A-1C57-4293-9589-3319C22764C9}"/>
                </a:ext>
              </a:extLst>
            </p:cNvPr>
            <p:cNvSpPr txBox="1"/>
            <p:nvPr userDrawn="1"/>
          </p:nvSpPr>
          <p:spPr>
            <a:xfrm>
              <a:off x="11271825" y="632509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32145A"/>
                  </a:solidFill>
                  <a:latin typeface="+mj-lt"/>
                </a:rPr>
                <a:t>Madrid</a:t>
              </a:r>
            </a:p>
          </p:txBody>
        </p: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5D996137-D736-4CC4-B467-CF7A9837379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8167" y="2139226"/>
            <a:ext cx="1297490" cy="129749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4C666D2-A977-43A2-8AC3-EB2A0C8DA3F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819" y="2139226"/>
            <a:ext cx="1297490" cy="129749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DA6B8C8-817F-4E1A-9464-C05E59FF408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734" y="2139226"/>
            <a:ext cx="1297490" cy="1297490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7368204D-5172-4B4B-AED9-AA217FB390E3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004" y="2139226"/>
            <a:ext cx="1297490" cy="129749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8E56DA5B-52C1-4281-AE00-0EFB73ED48EE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523" y="2139226"/>
            <a:ext cx="1297490" cy="129749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AEE851C5-8829-4CC7-8342-D444344E3A5B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107" y="2139226"/>
            <a:ext cx="1297490" cy="1297490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9C898715-90AC-416D-8143-05C08ED9ECB4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733" y="3436141"/>
            <a:ext cx="1291133" cy="1297490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D7C92DBC-8A2C-47F0-AED5-9902CD1E866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884" y="2139226"/>
            <a:ext cx="1297490" cy="1297490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DE1C41EB-4AFA-467B-9A5C-9473D8FF16F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563" y="2139226"/>
            <a:ext cx="1297490" cy="1297490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DA27128C-220E-4BE0-B1C3-DDB073CFECF6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867" y="3436140"/>
            <a:ext cx="1304402" cy="1297671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19EAD68A-68A3-47B7-B289-CF46B2D6C3CC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819" y="3436141"/>
            <a:ext cx="1215704" cy="1297490"/>
          </a:xfrm>
          <a:prstGeom prst="rect">
            <a:avLst/>
          </a:prstGeom>
        </p:spPr>
      </p:pic>
      <p:pic>
        <p:nvPicPr>
          <p:cNvPr id="2050" name="Picture 2" descr="Resultado de imagen de mvp microsoft">
            <a:extLst>
              <a:ext uri="{FF2B5EF4-FFF2-40B4-BE49-F238E27FC236}">
                <a16:creationId xmlns:a16="http://schemas.microsoft.com/office/drawing/2014/main" id="{A82231F6-E2DA-496B-B0B6-1F5D5546D9F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6600" y="3672063"/>
            <a:ext cx="2499057" cy="100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uadroTexto 30">
            <a:extLst>
              <a:ext uri="{FF2B5EF4-FFF2-40B4-BE49-F238E27FC236}">
                <a16:creationId xmlns:a16="http://schemas.microsoft.com/office/drawing/2014/main" id="{D4F88066-3F75-40CE-AF9E-0AC98009F381}"/>
              </a:ext>
            </a:extLst>
          </p:cNvPr>
          <p:cNvSpPr txBox="1"/>
          <p:nvPr userDrawn="1"/>
        </p:nvSpPr>
        <p:spPr>
          <a:xfrm>
            <a:off x="815841" y="5058992"/>
            <a:ext cx="6411050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7 MVP’S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Expertos en .Net / Azure / Office 365 / AI </a:t>
            </a:r>
          </a:p>
        </p:txBody>
      </p:sp>
      <p:pic>
        <p:nvPicPr>
          <p:cNvPr id="2064" name="Picture 16" descr="Resultado de imagen de Microsoft">
            <a:extLst>
              <a:ext uri="{FF2B5EF4-FFF2-40B4-BE49-F238E27FC236}">
                <a16:creationId xmlns:a16="http://schemas.microsoft.com/office/drawing/2014/main" id="{DE89B792-65F2-417B-B4ED-703E567EB01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7097" y="3693571"/>
            <a:ext cx="2264098" cy="113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7305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1A667A3-7857-4640-A3F0-908B2AEE1C90}"/>
              </a:ext>
            </a:extLst>
          </p:cNvPr>
          <p:cNvGrpSpPr/>
          <p:nvPr userDrawn="1"/>
        </p:nvGrpSpPr>
        <p:grpSpPr>
          <a:xfrm>
            <a:off x="7379040" y="5894939"/>
            <a:ext cx="4812960" cy="974011"/>
            <a:chOff x="8813607" y="6089746"/>
            <a:chExt cx="4812960" cy="974011"/>
          </a:xfrm>
        </p:grpSpPr>
        <p:grpSp>
          <p:nvGrpSpPr>
            <p:cNvPr id="10" name="Group 2">
              <a:extLst>
                <a:ext uri="{FF2B5EF4-FFF2-40B4-BE49-F238E27FC236}">
                  <a16:creationId xmlns:a16="http://schemas.microsoft.com/office/drawing/2014/main" id="{35732A23-F00B-495C-9CC7-2A94C1C2DF8F}"/>
                </a:ext>
              </a:extLst>
            </p:cNvPr>
            <p:cNvGrpSpPr/>
            <p:nvPr userDrawn="1"/>
          </p:nvGrpSpPr>
          <p:grpSpPr>
            <a:xfrm>
              <a:off x="8813607" y="6089746"/>
              <a:ext cx="4812960" cy="899665"/>
              <a:chOff x="8748345" y="6053745"/>
              <a:chExt cx="4812960" cy="899665"/>
            </a:xfrm>
          </p:grpSpPr>
          <p:pic>
            <p:nvPicPr>
              <p:cNvPr id="12" name="Graphic 3">
                <a:extLst>
                  <a:ext uri="{FF2B5EF4-FFF2-40B4-BE49-F238E27FC236}">
                    <a16:creationId xmlns:a16="http://schemas.microsoft.com/office/drawing/2014/main" id="{331C5F59-D2E8-4EDC-B101-685B6A20F809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719354" y="6053745"/>
                <a:ext cx="841951" cy="899665"/>
              </a:xfrm>
              <a:prstGeom prst="rect">
                <a:avLst/>
              </a:prstGeom>
            </p:spPr>
          </p:pic>
          <p:pic>
            <p:nvPicPr>
              <p:cNvPr id="13" name="Graphic 4">
                <a:extLst>
                  <a:ext uri="{FF2B5EF4-FFF2-40B4-BE49-F238E27FC236}">
                    <a16:creationId xmlns:a16="http://schemas.microsoft.com/office/drawing/2014/main" id="{4C7D321D-A24E-4FE3-B1F7-F109F9CE4C4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748345" y="6477933"/>
                <a:ext cx="2474643" cy="300106"/>
              </a:xfrm>
              <a:prstGeom prst="rect">
                <a:avLst/>
              </a:prstGeom>
            </p:spPr>
          </p:pic>
        </p:grp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D251A35C-289A-48BC-AD54-27EB1EDADADE}"/>
                </a:ext>
              </a:extLst>
            </p:cNvPr>
            <p:cNvSpPr txBox="1"/>
            <p:nvPr userDrawn="1"/>
          </p:nvSpPr>
          <p:spPr>
            <a:xfrm>
              <a:off x="11271825" y="632509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32145A"/>
                  </a:solidFill>
                  <a:latin typeface="+mj-lt"/>
                </a:rPr>
                <a:t>Madrid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23A1497E-0C43-42FF-B45E-C10EA99C6DA5}"/>
              </a:ext>
            </a:extLst>
          </p:cNvPr>
          <p:cNvGrpSpPr/>
          <p:nvPr userDrawn="1"/>
        </p:nvGrpSpPr>
        <p:grpSpPr>
          <a:xfrm>
            <a:off x="7379040" y="5894939"/>
            <a:ext cx="4812960" cy="974011"/>
            <a:chOff x="8813607" y="6089746"/>
            <a:chExt cx="4812960" cy="974011"/>
          </a:xfrm>
        </p:grpSpPr>
        <p:grpSp>
          <p:nvGrpSpPr>
            <p:cNvPr id="7" name="Group 2">
              <a:extLst>
                <a:ext uri="{FF2B5EF4-FFF2-40B4-BE49-F238E27FC236}">
                  <a16:creationId xmlns:a16="http://schemas.microsoft.com/office/drawing/2014/main" id="{B32918C8-53DE-494F-834F-A8019AC52531}"/>
                </a:ext>
              </a:extLst>
            </p:cNvPr>
            <p:cNvGrpSpPr/>
            <p:nvPr userDrawn="1"/>
          </p:nvGrpSpPr>
          <p:grpSpPr>
            <a:xfrm>
              <a:off x="8813607" y="6089746"/>
              <a:ext cx="4812960" cy="899665"/>
              <a:chOff x="8748345" y="6053745"/>
              <a:chExt cx="4812960" cy="899665"/>
            </a:xfrm>
          </p:grpSpPr>
          <p:pic>
            <p:nvPicPr>
              <p:cNvPr id="9" name="Graphic 3">
                <a:extLst>
                  <a:ext uri="{FF2B5EF4-FFF2-40B4-BE49-F238E27FC236}">
                    <a16:creationId xmlns:a16="http://schemas.microsoft.com/office/drawing/2014/main" id="{524F9C2C-1106-4CA8-B554-AEB382AE48F9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719354" y="6053745"/>
                <a:ext cx="841951" cy="899665"/>
              </a:xfrm>
              <a:prstGeom prst="rect">
                <a:avLst/>
              </a:prstGeom>
            </p:spPr>
          </p:pic>
          <p:pic>
            <p:nvPicPr>
              <p:cNvPr id="10" name="Graphic 4">
                <a:extLst>
                  <a:ext uri="{FF2B5EF4-FFF2-40B4-BE49-F238E27FC236}">
                    <a16:creationId xmlns:a16="http://schemas.microsoft.com/office/drawing/2014/main" id="{43108506-E998-4CC0-9E13-E7F0289C9027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748345" y="6477933"/>
                <a:ext cx="2474643" cy="300106"/>
              </a:xfrm>
              <a:prstGeom prst="rect">
                <a:avLst/>
              </a:prstGeom>
            </p:spPr>
          </p:pic>
        </p:grp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77C69346-0DDA-4C87-84FE-1040DAE136F6}"/>
                </a:ext>
              </a:extLst>
            </p:cNvPr>
            <p:cNvSpPr txBox="1"/>
            <p:nvPr userDrawn="1"/>
          </p:nvSpPr>
          <p:spPr>
            <a:xfrm>
              <a:off x="11271825" y="632509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32145A"/>
                  </a:solidFill>
                  <a:latin typeface="+mj-lt"/>
                </a:rPr>
                <a:t>Madrid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0ED92C12-C55D-42A8-928B-A5EC8A8235F9}"/>
              </a:ext>
            </a:extLst>
          </p:cNvPr>
          <p:cNvGrpSpPr/>
          <p:nvPr userDrawn="1"/>
        </p:nvGrpSpPr>
        <p:grpSpPr>
          <a:xfrm>
            <a:off x="9837258" y="5894939"/>
            <a:ext cx="2354742" cy="963061"/>
            <a:chOff x="11271825" y="6089746"/>
            <a:chExt cx="2354742" cy="963061"/>
          </a:xfrm>
        </p:grpSpPr>
        <p:pic>
          <p:nvPicPr>
            <p:cNvPr id="14" name="Graphic 3">
              <a:extLst>
                <a:ext uri="{FF2B5EF4-FFF2-40B4-BE49-F238E27FC236}">
                  <a16:creationId xmlns:a16="http://schemas.microsoft.com/office/drawing/2014/main" id="{C64866C2-0E89-455F-AC63-5F0BDA2A1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2784616" y="6089746"/>
              <a:ext cx="841951" cy="899665"/>
            </a:xfrm>
            <a:prstGeom prst="rect">
              <a:avLst/>
            </a:prstGeom>
          </p:spPr>
        </p:pic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A17E862D-3A79-4709-9395-A6088DB03F29}"/>
                </a:ext>
              </a:extLst>
            </p:cNvPr>
            <p:cNvSpPr txBox="1"/>
            <p:nvPr userDrawn="1"/>
          </p:nvSpPr>
          <p:spPr>
            <a:xfrm>
              <a:off x="11271825" y="6314143"/>
              <a:ext cx="1597232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s-ES" sz="3200" b="1" dirty="0">
                  <a:solidFill>
                    <a:srgbClr val="FFFFFF"/>
                  </a:solidFill>
                  <a:latin typeface="Segoe UI Light"/>
                </a:rPr>
                <a:t>Madrid</a:t>
              </a:r>
            </a:p>
          </p:txBody>
        </p:sp>
      </p:grpSp>
      <p:pic>
        <p:nvPicPr>
          <p:cNvPr id="16" name="Graphic 3">
            <a:extLst>
              <a:ext uri="{FF2B5EF4-FFF2-40B4-BE49-F238E27FC236}">
                <a16:creationId xmlns:a16="http://schemas.microsoft.com/office/drawing/2014/main" id="{0A341573-2AFC-4D36-81CC-17F412297F7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28760" y="6313669"/>
            <a:ext cx="2474643" cy="3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55" r:id="rId2"/>
    <p:sldLayoutId id="2147483717" r:id="rId3"/>
    <p:sldLayoutId id="2147483757" r:id="rId4"/>
    <p:sldLayoutId id="2147483718" r:id="rId5"/>
    <p:sldLayoutId id="2147483756" r:id="rId6"/>
    <p:sldLayoutId id="2147483719" r:id="rId7"/>
    <p:sldLayoutId id="2147483720" r:id="rId8"/>
    <p:sldLayoutId id="2147483722" r:id="rId9"/>
    <p:sldLayoutId id="2147483723" r:id="rId10"/>
    <p:sldLayoutId id="2147483725" r:id="rId11"/>
    <p:sldLayoutId id="2147483711" r:id="rId12"/>
    <p:sldLayoutId id="2147483752" r:id="rId13"/>
    <p:sldLayoutId id="2147483753" r:id="rId14"/>
    <p:sldLayoutId id="2147483728" r:id="rId15"/>
    <p:sldLayoutId id="2147483726" r:id="rId16"/>
    <p:sldLayoutId id="2147483754" r:id="rId17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mailto:sparra@encamina.com" TargetMode="External"/><Relationship Id="rId3" Type="http://schemas.openxmlformats.org/officeDocument/2006/relationships/image" Target="../media/image43.png"/><Relationship Id="rId7" Type="http://schemas.openxmlformats.org/officeDocument/2006/relationships/hyperlink" Target="http://blogs.encamina.com/piensa-en-software-desarrolla-en-colores/" TargetMode="External"/><Relationship Id="rId12" Type="http://schemas.openxmlformats.org/officeDocument/2006/relationships/image" Target="../media/image4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1.png"/><Relationship Id="rId11" Type="http://schemas.openxmlformats.org/officeDocument/2006/relationships/image" Target="../media/image42.png"/><Relationship Id="rId5" Type="http://schemas.openxmlformats.org/officeDocument/2006/relationships/hyperlink" Target="mailto:adiaz@encamina.com" TargetMode="External"/><Relationship Id="rId10" Type="http://schemas.openxmlformats.org/officeDocument/2006/relationships/image" Target="../media/image45.png"/><Relationship Id="rId4" Type="http://schemas.openxmlformats.org/officeDocument/2006/relationships/hyperlink" Target="http://blogs.encamina.com/desarrollandosobresharepoint" TargetMode="External"/><Relationship Id="rId9" Type="http://schemas.openxmlformats.org/officeDocument/2006/relationships/image" Target="../media/image4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B8A034F6-8B5F-4BDC-A928-9AFAB34B5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¿Qué aporta </a:t>
            </a:r>
            <a:r>
              <a:rPr lang="es-ES" b="1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Identity</a:t>
            </a:r>
            <a:r>
              <a:rPr lang="es-ES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Server?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D9A2119-9A30-4583-BD94-0ECD28D1DD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4864409"/>
          </a:xfrm>
        </p:spPr>
        <p:txBody>
          <a:bodyPr/>
          <a:lstStyle/>
          <a:p>
            <a:endParaRPr lang="es-ES" dirty="0"/>
          </a:p>
          <a:p>
            <a:r>
              <a:rPr lang="es-ES" dirty="0"/>
              <a:t>Middleware .NET Core</a:t>
            </a:r>
          </a:p>
          <a:p>
            <a:endParaRPr lang="es-ES" dirty="0"/>
          </a:p>
          <a:p>
            <a:r>
              <a:rPr lang="es-ES" dirty="0"/>
              <a:t>Abstrae al desarrollador de la implementación a bajo nivel.</a:t>
            </a:r>
          </a:p>
          <a:p>
            <a:endParaRPr lang="es-ES" dirty="0"/>
          </a:p>
          <a:p>
            <a:r>
              <a:rPr lang="es-ES" dirty="0"/>
              <a:t>Incorpora los protocolos estándar para la aplicación cliente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932375C-85C9-4846-8211-5A35D3ECB3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7" name="Picture 2" descr="../_images/middleware.png">
            <a:extLst>
              <a:ext uri="{FF2B5EF4-FFF2-40B4-BE49-F238E27FC236}">
                <a16:creationId xmlns:a16="http://schemas.microsoft.com/office/drawing/2014/main" id="{3BAF505B-1F6B-4EF8-A171-A7AC19FEA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842" y="1189176"/>
            <a:ext cx="5480957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96291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353B175D-1C21-4084-9E52-EFBD98867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Terminología </a:t>
            </a:r>
            <a:r>
              <a:rPr lang="es-ES" dirty="0" err="1"/>
              <a:t>Identity</a:t>
            </a:r>
            <a:r>
              <a:rPr lang="es-ES" dirty="0"/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363219728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06973B8-324D-4DF9-95F6-1764FF84E4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19ED659-3757-4450-BAAA-28430956B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Diccionario</a:t>
            </a:r>
          </a:p>
        </p:txBody>
      </p:sp>
      <p:pic>
        <p:nvPicPr>
          <p:cNvPr id="6146" name="Picture 2" descr="../_images/terminology.png">
            <a:extLst>
              <a:ext uri="{FF2B5EF4-FFF2-40B4-BE49-F238E27FC236}">
                <a16:creationId xmlns:a16="http://schemas.microsoft.com/office/drawing/2014/main" id="{27932277-A252-456A-A5B2-8A8092759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243" y="1189176"/>
            <a:ext cx="11326586" cy="431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663212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015663"/>
          </a:xfrm>
        </p:spPr>
        <p:txBody>
          <a:bodyPr/>
          <a:lstStyle/>
          <a:p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DBCFD96-3D8C-4198-BCD4-2D96BA1006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240987"/>
          </a:xfrm>
        </p:spPr>
        <p:txBody>
          <a:bodyPr/>
          <a:lstStyle/>
          <a:p>
            <a:r>
              <a:rPr lang="es-ES" dirty="0"/>
              <a:t>Son complementarios NO excluyentes</a:t>
            </a:r>
          </a:p>
          <a:p>
            <a:endParaRPr lang="es-ES" dirty="0"/>
          </a:p>
          <a:p>
            <a:r>
              <a:rPr lang="es-ES" dirty="0"/>
              <a:t>IS4 para mayor personalización</a:t>
            </a:r>
          </a:p>
          <a:p>
            <a:pPr lvl="1"/>
            <a:r>
              <a:rPr lang="es-ES" dirty="0"/>
              <a:t>AAD B2C permite personalizar hasta ciertos limites (</a:t>
            </a:r>
            <a:r>
              <a:rPr lang="es-ES" dirty="0" err="1"/>
              <a:t>url</a:t>
            </a:r>
            <a:r>
              <a:rPr lang="es-ES" dirty="0"/>
              <a:t> página)</a:t>
            </a:r>
          </a:p>
          <a:p>
            <a:pPr marL="336145" lvl="1" indent="0">
              <a:buNone/>
            </a:pPr>
            <a:endParaRPr lang="es-ES" dirty="0"/>
          </a:p>
          <a:p>
            <a:r>
              <a:rPr lang="es-ES" dirty="0"/>
              <a:t>AAD no hay que preocuparse de la infraestructura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=&gt; Tener centralizado la autenticación</a:t>
            </a:r>
          </a:p>
          <a:p>
            <a:pPr lvl="1"/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337E0C0-0D11-4FB7-80A6-67EAA38BA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Identity</a:t>
            </a:r>
            <a:r>
              <a:rPr lang="es-ES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Server vs Azure Active Directory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8398951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B1B8CC7-8490-4F12-934C-86521A401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849463"/>
          </a:xfrm>
        </p:spPr>
        <p:txBody>
          <a:bodyPr/>
          <a:lstStyle/>
          <a:p>
            <a:r>
              <a:rPr lang="es-ES" sz="4800" dirty="0"/>
              <a:t>Preguntas/Respuestas y … lo que surja</a:t>
            </a:r>
          </a:p>
        </p:txBody>
      </p:sp>
    </p:spTree>
    <p:extLst>
      <p:ext uri="{BB962C8B-B14F-4D97-AF65-F5344CB8AC3E}">
        <p14:creationId xmlns:p14="http://schemas.microsoft.com/office/powerpoint/2010/main" val="179286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630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Identity Server: </a:t>
            </a:r>
            <a:br>
              <a:rPr lang="en-US" dirty="0"/>
            </a:br>
            <a:r>
              <a:rPr lang="en-US" sz="4000" dirty="0"/>
              <a:t>Un </a:t>
            </a:r>
            <a:r>
              <a:rPr lang="en-US" sz="4000" dirty="0" err="1"/>
              <a:t>servidor</a:t>
            </a:r>
            <a:r>
              <a:rPr lang="en-US" sz="4000" dirty="0"/>
              <a:t> de </a:t>
            </a:r>
            <a:r>
              <a:rPr lang="en-US" sz="4000" dirty="0" err="1"/>
              <a:t>identidades</a:t>
            </a:r>
            <a:r>
              <a:rPr lang="en-US" sz="4000" dirty="0"/>
              <a:t> para </a:t>
            </a:r>
            <a:r>
              <a:rPr lang="en-US" sz="4000" dirty="0" err="1"/>
              <a:t>dominarlos</a:t>
            </a:r>
            <a:r>
              <a:rPr lang="en-US" sz="4000" dirty="0"/>
              <a:t> a </a:t>
            </a:r>
            <a:r>
              <a:rPr lang="en-US" sz="4000" dirty="0" err="1"/>
              <a:t>todos</a:t>
            </a:r>
            <a:r>
              <a:rPr lang="en-US" sz="4000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Adrián Díaz  - Office Development MVP </a:t>
            </a:r>
          </a:p>
          <a:p>
            <a:r>
              <a:rPr lang="en-US" dirty="0"/>
              <a:t>Sergio Parra -  </a:t>
            </a:r>
            <a:r>
              <a:rPr lang="es-ES" dirty="0"/>
              <a:t>Software &amp; Cloud </a:t>
            </a:r>
            <a:r>
              <a:rPr lang="es-ES" dirty="0" err="1"/>
              <a:t>Architect</a:t>
            </a:r>
            <a:endParaRPr lang="es-ES" dirty="0"/>
          </a:p>
          <a:p>
            <a:endParaRPr lang="en-US" u="sng" dirty="0"/>
          </a:p>
        </p:txBody>
      </p:sp>
      <p:pic>
        <p:nvPicPr>
          <p:cNvPr id="4" name="Picture 2" descr="http://4.bp.blogspot.com/-OUfCsUCY3B4/VGgJCYMcsGI/AAAAAAAAIuQ/dyBpOE8ZilM/s230/mvp_logo.png">
            <a:extLst>
              <a:ext uri="{FF2B5EF4-FFF2-40B4-BE49-F238E27FC236}">
                <a16:creationId xmlns:a16="http://schemas.microsoft.com/office/drawing/2014/main" id="{7DEB6A05-3320-43C3-AEA9-286EDC0EB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94" y="5211470"/>
            <a:ext cx="1986605" cy="91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6">
            <a:extLst>
              <a:ext uri="{FF2B5EF4-FFF2-40B4-BE49-F238E27FC236}">
                <a16:creationId xmlns:a16="http://schemas.microsoft.com/office/drawing/2014/main" id="{0291DC2C-CA6F-4183-B19D-8947E1EC6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4262" y="5285014"/>
            <a:ext cx="1936917" cy="95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Nosotros</a:t>
            </a: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358281" y="1756824"/>
            <a:ext cx="3612461" cy="659901"/>
          </a:xfrm>
          <a:prstGeom prst="rect">
            <a:avLst/>
          </a:prstGeom>
        </p:spPr>
        <p:txBody>
          <a:bodyPr vert="horz" wrap="square" lIns="165839" tIns="165839" rIns="0" bIns="0" rtlCol="0" anchor="t" anchorCtr="0">
            <a:spAutoFit/>
          </a:bodyPr>
          <a:lstStyle>
            <a:lvl1pPr marL="633579" indent="-630079" algn="l" defTabSz="995548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528" b="1" kern="1200" spc="-110" baseline="0" dirty="0" smtClean="0">
                <a:solidFill>
                  <a:schemeClr val="tx1">
                    <a:alpha val="99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  <a:lvl2pPr marL="381548" indent="-378047" algn="l" defTabSz="995548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1600" kern="1200" spc="-55" baseline="0" dirty="0" smtClean="0">
                <a:solidFill>
                  <a:schemeClr val="tx1">
                    <a:alpha val="99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244436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74220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239983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737757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531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305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07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/>
              <a:t>Adrián Díaz Cervera</a:t>
            </a:r>
          </a:p>
        </p:txBody>
      </p:sp>
      <p:pic>
        <p:nvPicPr>
          <p:cNvPr id="7" name="Marcador de posición de 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" r="815"/>
          <a:stretch>
            <a:fillRect/>
          </a:stretch>
        </p:blipFill>
        <p:spPr>
          <a:xfrm rot="240000">
            <a:off x="4318450" y="933174"/>
            <a:ext cx="1509023" cy="150894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Text Placeholder 4"/>
          <p:cNvSpPr txBox="1">
            <a:spLocks/>
          </p:cNvSpPr>
          <p:nvPr/>
        </p:nvSpPr>
        <p:spPr>
          <a:xfrm>
            <a:off x="358566" y="2461450"/>
            <a:ext cx="5484742" cy="2453098"/>
          </a:xfrm>
          <a:prstGeom prst="rect">
            <a:avLst/>
          </a:prstGeom>
        </p:spPr>
        <p:txBody>
          <a:bodyPr vert="horz" wrap="square" lIns="165839" tIns="165839" rIns="0" bIns="0" rtlCol="0" anchor="t" anchorCtr="0">
            <a:spAutoFit/>
          </a:bodyPr>
          <a:lstStyle>
            <a:lvl1pPr marL="373331" indent="-373331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3528" b="0" kern="1200" spc="-110" baseline="0" dirty="0">
                <a:solidFill>
                  <a:schemeClr val="tx1">
                    <a:alpha val="99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  <a:lvl2pPr marL="808882" indent="-311109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s-ES" sz="1600" kern="1200" dirty="0" smtClean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244436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74220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239983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737757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531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305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07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38" dirty="0"/>
              <a:t>Software Architect Lead at </a:t>
            </a:r>
            <a:r>
              <a:rPr lang="en-US" sz="2538" dirty="0" err="1"/>
              <a:t>Encamina</a:t>
            </a:r>
            <a:endParaRPr lang="en-US" sz="2538" dirty="0"/>
          </a:p>
          <a:p>
            <a:r>
              <a:rPr lang="en-US" sz="2538" dirty="0"/>
              <a:t>MVP Office Development 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sz="1631" dirty="0">
                <a:latin typeface="Segoe UI Light" panose="020B0502040204020203" pitchFamily="34" charset="0"/>
                <a:cs typeface="Segoe UI Light" panose="020B0502040204020203" pitchFamily="34" charset="0"/>
                <a:hlinkClick r:id="rId4"/>
              </a:rPr>
              <a:t>http://blogs.encamina.com/desarrollandosobresharepoint</a:t>
            </a:r>
            <a:endParaRPr lang="en-US" sz="163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lvl="1" indent="0">
              <a:spcBef>
                <a:spcPts val="1000"/>
              </a:spcBef>
              <a:buNone/>
            </a:pPr>
            <a:r>
              <a:rPr lang="en-US" sz="1631" dirty="0">
                <a:latin typeface="Segoe UI Light" panose="020B0502040204020203" pitchFamily="34" charset="0"/>
                <a:cs typeface="Segoe UI Light" panose="020B0502040204020203" pitchFamily="34" charset="0"/>
                <a:hlinkClick r:id="rId5"/>
              </a:rPr>
              <a:t>adiaz@encamina.com</a:t>
            </a:r>
            <a:r>
              <a:rPr lang="en-US" sz="1631" dirty="0">
                <a:latin typeface="Segoe UI Light" panose="020B0502040204020203" pitchFamily="34" charset="0"/>
                <a:cs typeface="Segoe UI Light" panose="020B0502040204020203" pitchFamily="34" charset="0"/>
              </a:rPr>
              <a:t>  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sz="1631" dirty="0">
                <a:latin typeface="Segoe UI Light" panose="020B0502040204020203" pitchFamily="34" charset="0"/>
                <a:cs typeface="Segoe UI Light" panose="020B0502040204020203" pitchFamily="34" charset="0"/>
              </a:rPr>
              <a:t>        @AdrianDiaz81</a:t>
            </a:r>
            <a:r>
              <a:rPr lang="en-US" sz="1814" dirty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</a:p>
          <a:p>
            <a:pPr marL="339620" lvl="1" indent="0">
              <a:buNone/>
            </a:pPr>
            <a:endParaRPr lang="en-US" sz="145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Picture 2" descr="http://4.bp.blogspot.com/-OUfCsUCY3B4/VGgJCYMcsGI/AAAAAAAAIuQ/dyBpOE8ZilM/s230/mvp_logo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652" y="4966541"/>
            <a:ext cx="1986605" cy="91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ubtitle 1"/>
          <p:cNvSpPr txBox="1">
            <a:spLocks/>
          </p:cNvSpPr>
          <p:nvPr/>
        </p:nvSpPr>
        <p:spPr>
          <a:xfrm>
            <a:off x="6501897" y="1703449"/>
            <a:ext cx="3611879" cy="659322"/>
          </a:xfrm>
          <a:prstGeom prst="rect">
            <a:avLst/>
          </a:prstGeom>
        </p:spPr>
        <p:txBody>
          <a:bodyPr vert="horz" lIns="90290" tIns="45145" rIns="90290" bIns="45145" rtlCol="0">
            <a:noAutofit/>
          </a:bodyPr>
          <a:lstStyle>
            <a:lvl1pPr marL="373331" indent="-373331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808882" indent="-311109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s-ES" sz="1600" kern="1200" dirty="0" smtClean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244436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74220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239983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737757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531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305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07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spc="-99" dirty="0">
                <a:solidFill>
                  <a:schemeClr val="tx1">
                    <a:alpha val="99000"/>
                  </a:schemeClr>
                </a:solidFill>
                <a:latin typeface="Segoe UI Light" pitchFamily="34" charset="0"/>
              </a:rPr>
              <a:t>Sergio Parra</a:t>
            </a:r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6501897" y="2431757"/>
            <a:ext cx="5914630" cy="2171314"/>
          </a:xfrm>
          <a:prstGeom prst="rect">
            <a:avLst/>
          </a:prstGeom>
        </p:spPr>
        <p:txBody>
          <a:bodyPr vert="horz" lIns="90290" tIns="45145" rIns="90290" bIns="45145" rtlCol="0">
            <a:normAutofit lnSpcReduction="10000"/>
          </a:bodyPr>
          <a:lstStyle>
            <a:lvl1pPr marL="373331" indent="-373331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808882" indent="-311109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s-ES" sz="1600" kern="1200" dirty="0" smtClean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244436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74220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239983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737757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531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305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07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38" spc="-99" dirty="0">
                <a:solidFill>
                  <a:schemeClr val="tx1">
                    <a:alpha val="99000"/>
                  </a:schemeClr>
                </a:solidFill>
                <a:latin typeface="Segoe UI Light" pitchFamily="34" charset="0"/>
              </a:rPr>
              <a:t>Software Architect Lead at </a:t>
            </a:r>
            <a:r>
              <a:rPr lang="en-US" sz="2538" spc="-99" dirty="0" err="1">
                <a:solidFill>
                  <a:schemeClr val="tx1">
                    <a:alpha val="99000"/>
                  </a:schemeClr>
                </a:solidFill>
                <a:latin typeface="Segoe UI Light" pitchFamily="34" charset="0"/>
              </a:rPr>
              <a:t>Encamina</a:t>
            </a:r>
            <a:endParaRPr lang="en-US" sz="2538" spc="-99" dirty="0">
              <a:solidFill>
                <a:schemeClr val="tx1">
                  <a:alpha val="99000"/>
                </a:schemeClr>
              </a:solidFill>
              <a:latin typeface="Segoe UI Light" pitchFamily="34" charset="0"/>
            </a:endParaRPr>
          </a:p>
          <a:p>
            <a:pPr marL="0" indent="0">
              <a:buNone/>
            </a:pPr>
            <a:endParaRPr lang="en-US" sz="2538" spc="-99" dirty="0">
              <a:solidFill>
                <a:schemeClr val="tx1">
                  <a:alpha val="99000"/>
                </a:schemeClr>
              </a:solidFill>
              <a:latin typeface="Segoe UI Light" pitchFamily="34" charset="0"/>
            </a:endParaRPr>
          </a:p>
          <a:p>
            <a:pPr marL="0" lvl="1" indent="0">
              <a:spcBef>
                <a:spcPts val="1000"/>
              </a:spcBef>
              <a:buNone/>
            </a:pPr>
            <a:r>
              <a:rPr lang="en-US" sz="1631" dirty="0">
                <a:latin typeface="Segoe UI Light" panose="020B0502040204020203" pitchFamily="34" charset="0"/>
                <a:cs typeface="Segoe UI Light" panose="020B0502040204020203" pitchFamily="34" charset="0"/>
                <a:hlinkClick r:id="rId7"/>
              </a:rPr>
              <a:t>http://blogs.encamina.com/piensa-en-software-desarrolla-en-colores/</a:t>
            </a:r>
            <a:r>
              <a:rPr lang="en-US" sz="1631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sz="1631" dirty="0">
                <a:latin typeface="Segoe UI Light" panose="020B0502040204020203" pitchFamily="34" charset="0"/>
                <a:cs typeface="Segoe UI Light" panose="020B0502040204020203" pitchFamily="34" charset="0"/>
                <a:hlinkClick r:id="rId8"/>
              </a:rPr>
              <a:t>sparra@encamina.com</a:t>
            </a:r>
            <a:r>
              <a:rPr lang="en-US" sz="1631" dirty="0">
                <a:latin typeface="Segoe UI Light" panose="020B0502040204020203" pitchFamily="34" charset="0"/>
                <a:cs typeface="Segoe UI Light" panose="020B0502040204020203" pitchFamily="34" charset="0"/>
              </a:rPr>
              <a:t>  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sz="1631" dirty="0">
                <a:latin typeface="Segoe UI Light" panose="020B0502040204020203" pitchFamily="34" charset="0"/>
                <a:cs typeface="Segoe UI Light" panose="020B0502040204020203" pitchFamily="34" charset="0"/>
              </a:rPr>
              <a:t>        @</a:t>
            </a:r>
            <a:r>
              <a:rPr lang="en-US" sz="163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sparraguerra</a:t>
            </a:r>
            <a:endParaRPr lang="en-US" sz="1088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39620" lvl="1" indent="0">
              <a:buNone/>
            </a:pPr>
            <a:endParaRPr lang="en-US" sz="1088" dirty="0">
              <a:latin typeface="Segoe UI Light" panose="020B0502040204020203" pitchFamily="34" charset="0"/>
              <a:cs typeface="Segoe UI Light" panose="020B0502040204020203" pitchFamily="34" charset="0"/>
              <a:hlinkClick r:id="rId5"/>
            </a:endParaRPr>
          </a:p>
          <a:p>
            <a:endParaRPr lang="en-US" sz="2538" dirty="0"/>
          </a:p>
          <a:p>
            <a:endParaRPr lang="en-US" sz="1451" dirty="0"/>
          </a:p>
        </p:txBody>
      </p:sp>
      <p:pic>
        <p:nvPicPr>
          <p:cNvPr id="13" name="Marcador de posición de imagen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0511">
            <a:off x="10300198" y="942234"/>
            <a:ext cx="1389653" cy="13896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36" y="4343172"/>
            <a:ext cx="449635" cy="365551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451" y="4249170"/>
            <a:ext cx="449635" cy="3655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E1C24D8-665F-462B-8536-D393255B9D6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35077" y="5905814"/>
            <a:ext cx="2123528" cy="1049967"/>
          </a:xfrm>
          <a:prstGeom prst="rect">
            <a:avLst/>
          </a:prstGeom>
        </p:spPr>
      </p:pic>
      <p:pic>
        <p:nvPicPr>
          <p:cNvPr id="1028" name="Picture 4" descr="Resultado de imagen de reconnect mvp">
            <a:extLst>
              <a:ext uri="{FF2B5EF4-FFF2-40B4-BE49-F238E27FC236}">
                <a16:creationId xmlns:a16="http://schemas.microsoft.com/office/drawing/2014/main" id="{196205A5-E035-40BB-AF32-DA0593792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941" y="4867496"/>
            <a:ext cx="3174319" cy="1049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93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6914" y="1189176"/>
            <a:ext cx="7113814" cy="4046236"/>
          </a:xfrm>
        </p:spPr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es Identity Server? </a:t>
            </a:r>
          </a:p>
          <a:p>
            <a:r>
              <a:rPr lang="en-US" dirty="0" err="1"/>
              <a:t>Características</a:t>
            </a:r>
            <a:endParaRPr lang="en-US" dirty="0"/>
          </a:p>
          <a:p>
            <a:r>
              <a:rPr lang="en-US" dirty="0"/>
              <a:t>¿</a:t>
            </a:r>
            <a:r>
              <a:rPr lang="en-US" dirty="0" err="1"/>
              <a:t>Cuál</a:t>
            </a:r>
            <a:r>
              <a:rPr lang="en-US" dirty="0"/>
              <a:t> es el </a:t>
            </a:r>
            <a:r>
              <a:rPr lang="en-US" dirty="0" err="1"/>
              <a:t>problema</a:t>
            </a:r>
            <a:r>
              <a:rPr lang="en-US" dirty="0"/>
              <a:t>?</a:t>
            </a:r>
          </a:p>
          <a:p>
            <a:r>
              <a:rPr lang="en-US" dirty="0" err="1"/>
              <a:t>Configuración</a:t>
            </a:r>
            <a:r>
              <a:rPr lang="en-US" dirty="0"/>
              <a:t> / </a:t>
            </a:r>
            <a:r>
              <a:rPr lang="en-US" dirty="0" err="1"/>
              <a:t>Escenarios</a:t>
            </a:r>
            <a:endParaRPr lang="en-US" dirty="0"/>
          </a:p>
          <a:p>
            <a:r>
              <a:rPr lang="en-US" dirty="0"/>
              <a:t>Q &amp; A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Identiy</a:t>
            </a:r>
            <a:r>
              <a:rPr lang="en-US" dirty="0"/>
              <a:t> Server: ¿</a:t>
            </a:r>
            <a:r>
              <a:rPr lang="en-US" dirty="0" err="1"/>
              <a:t>Qué</a:t>
            </a:r>
            <a:r>
              <a:rPr lang="en-US" dirty="0"/>
              <a:t> es?</a:t>
            </a:r>
          </a:p>
        </p:txBody>
      </p:sp>
      <p:pic>
        <p:nvPicPr>
          <p:cNvPr id="3" name="Picture 2" descr="_images/logo.png">
            <a:extLst>
              <a:ext uri="{FF2B5EF4-FFF2-40B4-BE49-F238E27FC236}">
                <a16:creationId xmlns:a16="http://schemas.microsoft.com/office/drawing/2014/main" id="{8964B706-FB21-4D85-9AB7-B6B71C281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5731" y="2053968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209E1A-07F3-48A6-B40F-01C1098C4C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46364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Framework? implementa Open ID y </a:t>
            </a:r>
            <a:r>
              <a:rPr lang="es-ES" u="sng" dirty="0"/>
              <a:t>OAuth</a:t>
            </a:r>
            <a:r>
              <a:rPr lang="es-ES" dirty="0"/>
              <a:t> 2.0 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Principales características:</a:t>
            </a:r>
          </a:p>
          <a:p>
            <a:pPr lvl="1"/>
            <a:r>
              <a:rPr lang="es-ES" dirty="0"/>
              <a:t>Autenticación como Servicio</a:t>
            </a:r>
          </a:p>
          <a:p>
            <a:pPr lvl="1"/>
            <a:r>
              <a:rPr lang="es-ES" dirty="0"/>
              <a:t>Single </a:t>
            </a:r>
            <a:r>
              <a:rPr lang="es-ES" dirty="0" err="1"/>
              <a:t>Sign-on</a:t>
            </a:r>
            <a:r>
              <a:rPr lang="es-ES" dirty="0"/>
              <a:t> / </a:t>
            </a:r>
            <a:r>
              <a:rPr lang="es-ES" dirty="0" err="1"/>
              <a:t>Sign-out</a:t>
            </a:r>
            <a:endParaRPr lang="es-ES" dirty="0"/>
          </a:p>
          <a:p>
            <a:pPr lvl="1"/>
            <a:r>
              <a:rPr lang="es-ES" dirty="0"/>
              <a:t>Control de Acceso para las API</a:t>
            </a:r>
          </a:p>
          <a:p>
            <a:pPr lvl="1"/>
            <a:r>
              <a:rPr lang="es-ES" dirty="0" err="1"/>
              <a:t>Federation</a:t>
            </a:r>
            <a:r>
              <a:rPr lang="es-ES" dirty="0"/>
              <a:t> Gateway =&gt; Múltiples identidades (Google, Facebook,..)</a:t>
            </a:r>
          </a:p>
          <a:p>
            <a:pPr lvl="1"/>
            <a:r>
              <a:rPr lang="es-ES" dirty="0"/>
              <a:t>Personalizable a tus características 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311132F-C599-4A1B-8AA4-12E754B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Identity</a:t>
            </a:r>
            <a:r>
              <a:rPr lang="es-ES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Server: ¿Qué es?</a:t>
            </a:r>
          </a:p>
        </p:txBody>
      </p:sp>
      <p:pic>
        <p:nvPicPr>
          <p:cNvPr id="1026" name="Picture 2" descr="_images/logo.png">
            <a:extLst>
              <a:ext uri="{FF2B5EF4-FFF2-40B4-BE49-F238E27FC236}">
                <a16:creationId xmlns:a16="http://schemas.microsoft.com/office/drawing/2014/main" id="{B3319290-9B0F-4B1B-8278-8CA5745F4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3560" y="129743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90249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71C08B2-3D84-42C8-AD7C-C5E74E0F7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Arquitectura típica de las aplicaciones </a:t>
            </a:r>
          </a:p>
        </p:txBody>
      </p:sp>
      <p:pic>
        <p:nvPicPr>
          <p:cNvPr id="3074" name="Picture 2" descr="../_images/appArch.png">
            <a:extLst>
              <a:ext uri="{FF2B5EF4-FFF2-40B4-BE49-F238E27FC236}">
                <a16:creationId xmlns:a16="http://schemas.microsoft.com/office/drawing/2014/main" id="{13641498-38E5-426E-B24A-4B97AEA92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57" y="1249223"/>
            <a:ext cx="10276113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09621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71C08B2-3D84-42C8-AD7C-C5E74E0F7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¿Cuál es el problema?</a:t>
            </a:r>
          </a:p>
        </p:txBody>
      </p:sp>
      <p:pic>
        <p:nvPicPr>
          <p:cNvPr id="2050" name="Picture 2" descr="../_images/protocols.png">
            <a:extLst>
              <a:ext uri="{FF2B5EF4-FFF2-40B4-BE49-F238E27FC236}">
                <a16:creationId xmlns:a16="http://schemas.microsoft.com/office/drawing/2014/main" id="{EC268C07-D993-45B1-8A35-4115D25ED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00" y="1259733"/>
            <a:ext cx="10406743" cy="4808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264391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3E43D6-DB2F-4C33-A8C8-D28F777A5DE7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11245976-3b4d-4794-a754-317688483df2"/>
    <ds:schemaRef ds:uri="http://purl.org/dc/terms/"/>
    <ds:schemaRef ds:uri="569b343d-e775-480b-9b2b-6a6986deb9b0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2956</TotalTime>
  <Words>535</Words>
  <Application>Microsoft Office PowerPoint</Application>
  <PresentationFormat>Panorámica</PresentationFormat>
  <Paragraphs>84</Paragraphs>
  <Slides>15</Slides>
  <Notes>7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6" baseType="lpstr">
      <vt:lpstr>Dotnet_Template</vt:lpstr>
      <vt:lpstr>Presentación de PowerPoint</vt:lpstr>
      <vt:lpstr>Presentación de PowerPoint</vt:lpstr>
      <vt:lpstr>Identity Server:  Un servidor de identidades para dominarlos a todos </vt:lpstr>
      <vt:lpstr>Nosotros</vt:lpstr>
      <vt:lpstr>Indice</vt:lpstr>
      <vt:lpstr>Identiy Server: ¿Qué es?</vt:lpstr>
      <vt:lpstr>Identity Server: ¿Qué es?</vt:lpstr>
      <vt:lpstr>Arquitectura típica de las aplicaciones </vt:lpstr>
      <vt:lpstr>¿Cuál es el problema?</vt:lpstr>
      <vt:lpstr>¿Qué aporta Identity Server?</vt:lpstr>
      <vt:lpstr>Terminología Identity Server</vt:lpstr>
      <vt:lpstr>Diccionario</vt:lpstr>
      <vt:lpstr>Demos</vt:lpstr>
      <vt:lpstr>Identity Server vs Azure Active Directory</vt:lpstr>
      <vt:lpstr>Preguntas/Respuestas y … lo que surja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Adrián Díaz Cervera</cp:lastModifiedBy>
  <cp:revision>23</cp:revision>
  <dcterms:created xsi:type="dcterms:W3CDTF">2018-01-09T22:22:16Z</dcterms:created>
  <dcterms:modified xsi:type="dcterms:W3CDTF">2018-10-04T20:31:26Z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